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2" r:id="rId4"/>
    <p:sldId id="264" r:id="rId5"/>
    <p:sldId id="268" r:id="rId6"/>
    <p:sldId id="265" r:id="rId7"/>
    <p:sldId id="266" r:id="rId8"/>
    <p:sldId id="269" r:id="rId9"/>
    <p:sldId id="267" r:id="rId10"/>
    <p:sldId id="270" r:id="rId11"/>
    <p:sldId id="271" r:id="rId12"/>
    <p:sldId id="261" r:id="rId13"/>
  </p:sldIdLst>
  <p:sldSz cx="13004800" cy="9753600"/>
  <p:notesSz cx="70104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F"/>
    <a:srgbClr val="07353F"/>
    <a:srgbClr val="73919F"/>
    <a:srgbClr val="869BA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>
      <p:cViewPr varScale="1">
        <p:scale>
          <a:sx n="48" d="100"/>
          <a:sy n="48" d="100"/>
        </p:scale>
        <p:origin x="1216" y="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619413-8368-BF47-8759-5F95162E1FA7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367649-2468-854C-A203-46E17D5F29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201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0842CB-15AA-EC4F-AAEF-E2B50AC6E156}" type="datetimeFigureOut">
              <a:rPr lang="nl-NL" smtClean="0"/>
              <a:t>28-2-2019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EDAD04-0D17-E548-95A3-70C7B21A4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01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7532" y="7010188"/>
            <a:ext cx="8549208" cy="1916088"/>
          </a:xfrm>
        </p:spPr>
        <p:txBody>
          <a:bodyPr anchor="ctr"/>
          <a:lstStyle>
            <a:lvl1pPr algn="l">
              <a:lnSpc>
                <a:spcPts val="5000"/>
              </a:lnSpc>
              <a:defRPr sz="4800" spc="-70" baseline="0">
                <a:latin typeface="Microsoft Tai Le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39439" y="8643794"/>
            <a:ext cx="8506012" cy="748208"/>
          </a:xfrm>
        </p:spPr>
        <p:txBody>
          <a:bodyPr/>
          <a:lstStyle>
            <a:lvl1pPr marL="0" indent="0" algn="l">
              <a:buNone/>
              <a:defRPr sz="2000" spc="-30" baseline="0">
                <a:solidFill>
                  <a:srgbClr val="869BA7"/>
                </a:solidFill>
                <a:latin typeface="Microsoft Tai Le" panose="020B0502040204020203" pitchFamily="34" charset="0"/>
                <a:cs typeface="Microsoft Tai Le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8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76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805863" y="7613650"/>
            <a:ext cx="2438400" cy="1089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Keizer Karel V Singel 8</a:t>
            </a:r>
            <a:b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</a:b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5615 PE Eindhoven</a:t>
            </a:r>
            <a:b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</a:b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I: www.odzob.nl</a:t>
            </a:r>
          </a:p>
        </p:txBody>
      </p:sp>
      <p:pic>
        <p:nvPicPr>
          <p:cNvPr id="3" name="Afbeelding 4" descr="473S04PPpayoffpagina72DPItel30me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88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5825" y="2508250"/>
            <a:ext cx="5657850" cy="62849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96075" y="2508250"/>
            <a:ext cx="5659438" cy="62849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48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5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7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2338" y="54133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 IN HOOFDLETTERS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2546350"/>
            <a:ext cx="11469688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ftr="0" dt="0"/>
  <p:txStyles>
    <p:titleStyle>
      <a:lvl1pPr algn="l" defTabSz="1300163" rtl="0" eaLnBrk="1" fontAlgn="base" hangingPunct="1">
        <a:spcBef>
          <a:spcPct val="0"/>
        </a:spcBef>
        <a:spcAft>
          <a:spcPct val="0"/>
        </a:spcAft>
        <a:defRPr sz="4500" kern="1200" spc="-70">
          <a:solidFill>
            <a:srgbClr val="07353F"/>
          </a:solidFill>
          <a:latin typeface="+mj-lt"/>
          <a:ea typeface="ＭＳ Ｐゴシック" charset="0"/>
          <a:cs typeface="+mj-cs"/>
        </a:defRPr>
      </a:lvl1pPr>
      <a:lvl2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2pPr>
      <a:lvl3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3pPr>
      <a:lvl4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4pPr>
      <a:lvl5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5pPr>
      <a:lvl6pPr marL="4572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6pPr>
      <a:lvl7pPr marL="9144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7pPr>
      <a:lvl8pPr marL="13716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8pPr>
      <a:lvl9pPr marL="18288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9pPr>
    </p:titleStyle>
    <p:bodyStyle>
      <a:lvl1pPr marL="487363" indent="-487363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SzPct val="120000"/>
        <a:buBlip>
          <a:blip r:embed="rId12"/>
        </a:buBlip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1pPr>
      <a:lvl2pPr marL="1057275" indent="-406400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SzPct val="80000"/>
        <a:buBlip>
          <a:blip r:embed="rId13"/>
        </a:buBlip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2pPr>
      <a:lvl3pPr marL="1625600" indent="-325438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Font typeface="Arial" charset="0"/>
        <a:buChar char="-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3pPr>
      <a:lvl4pPr marL="2276475" indent="-325438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Font typeface="Arial" charset="0"/>
        <a:buChar char="-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4pPr>
      <a:lvl5pPr marL="2925763" indent="-325438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‒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vo.nl/subsidies-regelingen/energie-investeringsaftrek-eia" TargetMode="External"/><Relationship Id="rId3" Type="http://schemas.openxmlformats.org/officeDocument/2006/relationships/hyperlink" Target="https://www.rvo.nl/onderwerpen/duurzaam-ondernemen/gebouwen/wetten-en-regels-gebouwen/energielabel-c-kantoren" TargetMode="External"/><Relationship Id="rId7" Type="http://schemas.openxmlformats.org/officeDocument/2006/relationships/hyperlink" Target="https://www.infomil.nl/onderwerpen/duurzaamheid-energie/energiebesparing/filter-erkende/" TargetMode="External"/><Relationship Id="rId2" Type="http://schemas.openxmlformats.org/officeDocument/2006/relationships/hyperlink" Target="https://www.rvo.nl/onderwerpen/duurzaam-ondernemen/energie-besparen/europese-energie-efficiency-richtlijn-e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vo.nl/onderwerpen/duurzaam-ondernemen/energie-besparen/informatieplicht-bedrijven-en-instellingen-inrichtingen" TargetMode="External"/><Relationship Id="rId11" Type="http://schemas.openxmlformats.org/officeDocument/2006/relationships/hyperlink" Target="https://www.rvo.nl/subsidies-regelingen/investeringssubsidie-duurzame-energie-isde" TargetMode="External"/><Relationship Id="rId5" Type="http://schemas.openxmlformats.org/officeDocument/2006/relationships/hyperlink" Target="https://www.infomil.nl/onderwerpen/duurzaamheid-energie/energiebesparing/erkende-maatregelen/" TargetMode="External"/><Relationship Id="rId10" Type="http://schemas.openxmlformats.org/officeDocument/2006/relationships/hyperlink" Target="https://www.rvo.nl/subsidies-regelingen/stimulering-duurzame-energieproductie" TargetMode="External"/><Relationship Id="rId4" Type="http://schemas.openxmlformats.org/officeDocument/2006/relationships/hyperlink" Target="https://www.rvo.nl/onderwerpen/duurzaam-ondernemen/energie-besparen/wetchecker-energiebesparing" TargetMode="External"/><Relationship Id="rId9" Type="http://schemas.openxmlformats.org/officeDocument/2006/relationships/hyperlink" Target="https://www.rvo.nl/subsidies-regelingen/mia-en-vami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6850" y="7010400"/>
            <a:ext cx="8550275" cy="1916113"/>
          </a:xfrm>
        </p:spPr>
        <p:txBody>
          <a:bodyPr/>
          <a:lstStyle/>
          <a:p>
            <a:pPr>
              <a:defRPr/>
            </a:pPr>
            <a:r>
              <a:rPr lang="nl-NL" dirty="0">
                <a:ea typeface="+mj-ea"/>
              </a:rPr>
              <a:t>Wetgeving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40188" y="8643938"/>
            <a:ext cx="8505825" cy="747712"/>
          </a:xfrm>
        </p:spPr>
        <p:txBody>
          <a:bodyPr/>
          <a:lstStyle/>
          <a:p>
            <a:pPr>
              <a:defRPr/>
            </a:pPr>
            <a:r>
              <a:rPr lang="nl-NL" dirty="0">
                <a:ea typeface="+mn-ea"/>
              </a:rPr>
              <a:t>Linda van Hees 27 februari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7169"/>
              </p:ext>
            </p:extLst>
          </p:nvPr>
        </p:nvGraphicFramePr>
        <p:xfrm>
          <a:off x="885825" y="2546350"/>
          <a:ext cx="11953277" cy="26200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0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4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2650">
                <a:tc rowSpan="2">
                  <a:txBody>
                    <a:bodyPr/>
                    <a:lstStyle/>
                    <a:p>
                      <a:r>
                        <a:rPr lang="nl-NL" dirty="0"/>
                        <a:t>Vestiging/</a:t>
                      </a:r>
                      <a:br>
                        <a:rPr lang="nl-NL" dirty="0"/>
                      </a:br>
                      <a:r>
                        <a:rPr lang="nl-NL" dirty="0"/>
                        <a:t>locatie/</a:t>
                      </a:r>
                      <a:br>
                        <a:rPr lang="nl-NL" dirty="0"/>
                      </a:br>
                      <a:r>
                        <a:rPr lang="nl-NL" dirty="0"/>
                        <a:t>gebouwdeel</a:t>
                      </a:r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dirty="0"/>
                        <a:t>Omschrijving maatregel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Investering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Besparing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Terugverdien</a:t>
                      </a:r>
                      <a:br>
                        <a:rPr lang="nl-NL" dirty="0"/>
                      </a:br>
                      <a:r>
                        <a:rPr lang="nl-NL" dirty="0"/>
                        <a:t>tijd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Planning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CO2-reductie/</a:t>
                      </a:r>
                    </a:p>
                    <a:p>
                      <a:r>
                        <a:rPr lang="nl-NL" dirty="0"/>
                        <a:t>energiebesparing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9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Euro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Euro per jaar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 Jaren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Jaartal en</a:t>
                      </a:r>
                      <a:r>
                        <a:rPr lang="nl-NL" baseline="0" dirty="0"/>
                        <a:t> kwartaal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Ton CO2</a:t>
                      </a:r>
                      <a:r>
                        <a:rPr lang="nl-NL" baseline="0" dirty="0"/>
                        <a:t> of kWh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2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van aanpak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029792" y="5545362"/>
            <a:ext cx="1124057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500" b="0" dirty="0">
                <a:solidFill>
                  <a:schemeClr val="tx1"/>
                </a:solidFill>
                <a:latin typeface="+mn-lt"/>
              </a:rPr>
              <a:t>Terugverdientijd berekenen</a:t>
            </a:r>
          </a:p>
          <a:p>
            <a:pPr marL="0" indent="0">
              <a:buNone/>
            </a:pPr>
            <a:r>
              <a:rPr lang="nl-NL" sz="2500" b="0" dirty="0">
                <a:solidFill>
                  <a:schemeClr val="tx1"/>
                </a:solidFill>
                <a:latin typeface="+mn-lt"/>
              </a:rPr>
              <a:t>TVT = (I+F)/B</a:t>
            </a:r>
          </a:p>
          <a:p>
            <a:pPr marL="0" indent="0">
              <a:buNone/>
            </a:pPr>
            <a:endParaRPr lang="nl-NL" sz="2500" b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nl-NL" sz="2500" b="0" dirty="0">
                <a:solidFill>
                  <a:schemeClr val="tx1"/>
                </a:solidFill>
                <a:latin typeface="+mn-lt"/>
              </a:rPr>
              <a:t>TVT: De terugverdientijd in jaren</a:t>
            </a:r>
          </a:p>
          <a:p>
            <a:pPr marL="0" indent="0">
              <a:buNone/>
            </a:pPr>
            <a:r>
              <a:rPr lang="nl-NL" sz="2500" b="0" dirty="0">
                <a:solidFill>
                  <a:schemeClr val="tx1"/>
                </a:solidFill>
                <a:latin typeface="+mn-lt"/>
              </a:rPr>
              <a:t>I: de (meer)investering in euro’s</a:t>
            </a:r>
          </a:p>
          <a:p>
            <a:pPr marL="0" indent="0">
              <a:buNone/>
            </a:pPr>
            <a:r>
              <a:rPr lang="nl-NL" sz="2500" b="0" dirty="0">
                <a:solidFill>
                  <a:schemeClr val="tx1"/>
                </a:solidFill>
                <a:latin typeface="+mn-lt"/>
              </a:rPr>
              <a:t>F: de kosten voor de financiering van de (meer)investering in euro’s</a:t>
            </a:r>
          </a:p>
          <a:p>
            <a:pPr marL="0" indent="0">
              <a:buNone/>
            </a:pPr>
            <a:r>
              <a:rPr lang="nl-NL" sz="2500" b="0" dirty="0">
                <a:solidFill>
                  <a:schemeClr val="tx1"/>
                </a:solidFill>
                <a:latin typeface="+mn-lt"/>
              </a:rPr>
              <a:t>B: de jaarlijkse kostenbesparing in euro’s.</a:t>
            </a:r>
          </a:p>
        </p:txBody>
      </p:sp>
    </p:spTree>
    <p:extLst>
      <p:ext uri="{BB962C8B-B14F-4D97-AF65-F5344CB8AC3E}">
        <p14:creationId xmlns:p14="http://schemas.microsoft.com/office/powerpoint/2010/main" val="275729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400" dirty="0">
                <a:solidFill>
                  <a:schemeClr val="tx1"/>
                </a:solidFill>
              </a:rPr>
              <a:t>Wetgeving</a:t>
            </a:r>
            <a:endParaRPr lang="nl-NL" sz="1400" dirty="0">
              <a:solidFill>
                <a:schemeClr val="tx1"/>
              </a:solidFill>
              <a:hlinkClick r:id="rId2"/>
            </a:endParaRPr>
          </a:p>
          <a:p>
            <a:r>
              <a:rPr lang="nl-NL" sz="1400" dirty="0">
                <a:hlinkClick r:id="rId2"/>
              </a:rPr>
              <a:t>https://www.rvo.nl/onderwerpen/duurzaam-ondernemen/energie-besparen/europese-energie-efficiency-richtlijn-eed</a:t>
            </a:r>
            <a:endParaRPr lang="nl-NL" sz="1400" dirty="0"/>
          </a:p>
          <a:p>
            <a:r>
              <a:rPr lang="nl-NL" sz="1400" dirty="0">
                <a:hlinkClick r:id="rId3"/>
              </a:rPr>
              <a:t>https://www.rvo.nl/onderwerpen/duurzaam-ondernemen/gebouwen/wetten-en-regels-gebouwen/energielabel-c-kantoren</a:t>
            </a:r>
            <a:endParaRPr lang="nl-NL" sz="1400" dirty="0"/>
          </a:p>
          <a:p>
            <a:r>
              <a:rPr lang="nl-NL" sz="1400" dirty="0">
                <a:hlinkClick r:id="rId4"/>
              </a:rPr>
              <a:t>https://www.rvo.nl/onderwerpen/duurzaam-ondernemen/energie-besparen/wetchecker-energiebesparing</a:t>
            </a:r>
            <a:endParaRPr lang="nl-NL" sz="1400" dirty="0"/>
          </a:p>
          <a:p>
            <a:r>
              <a:rPr lang="nl-NL" sz="1400" dirty="0">
                <a:hlinkClick r:id="rId5"/>
              </a:rPr>
              <a:t>https://www.infomil.nl/onderwerpen/duurzaamheid-energie/energiebesparing/erkende-maatregelen/</a:t>
            </a:r>
            <a:endParaRPr lang="nl-NL" sz="1400" dirty="0"/>
          </a:p>
          <a:p>
            <a:r>
              <a:rPr lang="nl-NL" sz="1400" dirty="0">
                <a:hlinkClick r:id="rId6"/>
              </a:rPr>
              <a:t>https://www.rvo.nl/onderwerpen/duurzaam-ondernemen/energie-besparen/informatieplicht-bedrijven-en-instellingen-inrichtingen</a:t>
            </a:r>
            <a:endParaRPr lang="nl-NL" sz="1400" dirty="0"/>
          </a:p>
          <a:p>
            <a:r>
              <a:rPr lang="nl-NL" sz="1400" dirty="0">
                <a:hlinkClick r:id="rId7"/>
              </a:rPr>
              <a:t>https://www.infomil.nl/onderwerpen/duurzaamheid-energie/energiebesparing/filter-erkende/</a:t>
            </a:r>
            <a:endParaRPr lang="nl-NL" sz="1400" dirty="0"/>
          </a:p>
          <a:p>
            <a:pPr marL="0" indent="0">
              <a:buNone/>
            </a:pPr>
            <a:r>
              <a:rPr lang="nl-NL" sz="1400" dirty="0"/>
              <a:t>Financieringsmogelijkheden</a:t>
            </a:r>
          </a:p>
          <a:p>
            <a:r>
              <a:rPr lang="nl-NL" sz="1400" dirty="0">
                <a:hlinkClick r:id="rId8"/>
              </a:rPr>
              <a:t>https://www.rvo.nl/subsidies-regelingen/energie-investeringsaftrek-eia</a:t>
            </a:r>
            <a:endParaRPr lang="nl-NL" sz="1400" dirty="0"/>
          </a:p>
          <a:p>
            <a:r>
              <a:rPr lang="nl-NL" sz="1400" dirty="0">
                <a:hlinkClick r:id="rId9"/>
              </a:rPr>
              <a:t>https://www.rvo.nl/subsidies-regelingen/mia-en-vamil</a:t>
            </a:r>
            <a:endParaRPr lang="nl-NL" sz="1400" dirty="0"/>
          </a:p>
          <a:p>
            <a:r>
              <a:rPr lang="nl-NL" sz="1400" dirty="0">
                <a:hlinkClick r:id="rId10"/>
              </a:rPr>
              <a:t>https://www.rvo.nl/subsidies-regelingen/stimulering-duurzame-energieproductie</a:t>
            </a:r>
            <a:endParaRPr lang="nl-NL" sz="1400" dirty="0"/>
          </a:p>
          <a:p>
            <a:r>
              <a:rPr lang="nl-NL" sz="1400" dirty="0">
                <a:hlinkClick r:id="rId11"/>
              </a:rPr>
              <a:t>https://www.rvo.nl/subsidies-regelingen/investeringssubsidie-duurzame-energie-isde</a:t>
            </a: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websites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10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74008" y="386868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Nog vragen? duurzaamheid@odzob.nl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Rol en taak ODZOB</a:t>
            </a:r>
          </a:p>
          <a:p>
            <a:r>
              <a:rPr lang="nl-NL" dirty="0"/>
              <a:t>Energiewetgeving bedrijven</a:t>
            </a:r>
          </a:p>
          <a:p>
            <a:pPr lvl="1"/>
            <a:r>
              <a:rPr lang="nl-NL" dirty="0"/>
              <a:t>Activiteitenbesluit</a:t>
            </a:r>
          </a:p>
          <a:p>
            <a:pPr lvl="1"/>
            <a:r>
              <a:rPr lang="nl-NL" dirty="0"/>
              <a:t>Energy efficiency </a:t>
            </a:r>
            <a:r>
              <a:rPr lang="nl-NL" dirty="0" err="1"/>
              <a:t>directive</a:t>
            </a:r>
            <a:r>
              <a:rPr lang="nl-NL" dirty="0"/>
              <a:t> (EED)</a:t>
            </a:r>
          </a:p>
          <a:p>
            <a:pPr lvl="1"/>
            <a:r>
              <a:rPr lang="nl-NL" dirty="0"/>
              <a:t>Label C plicht voor kantoren</a:t>
            </a:r>
          </a:p>
          <a:p>
            <a:r>
              <a:rPr lang="nl-NL" dirty="0"/>
              <a:t>Voorbereid op de toezichthouder</a:t>
            </a:r>
          </a:p>
          <a:p>
            <a:r>
              <a:rPr lang="nl-NL" dirty="0"/>
              <a:t>Nuttige websites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85825" y="2284512"/>
            <a:ext cx="11469688" cy="5888099"/>
          </a:xfrm>
        </p:spPr>
        <p:txBody>
          <a:bodyPr/>
          <a:lstStyle/>
          <a:p>
            <a:r>
              <a:rPr lang="nl-NL" dirty="0"/>
              <a:t>ODZOB is uitvoerende dienst en verlengstuk van de gemeente met als hoofdtaak vergunningverlening, toezicht en handhaving.</a:t>
            </a:r>
          </a:p>
          <a:p>
            <a:endParaRPr lang="nl-NL" dirty="0"/>
          </a:p>
          <a:p>
            <a:r>
              <a:rPr lang="nl-NL" dirty="0"/>
              <a:t>ODZOB houdt integraal toezicht op gehele milieuwetgeving bij bedrijven inclusief de gestelde eisen voor energiebesparing.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Toezicht en handhaving wordt uitgevoerd in opdracht van de gemeente</a:t>
            </a:r>
            <a:br>
              <a:rPr lang="nl-NL" dirty="0"/>
            </a:br>
            <a:endParaRPr lang="nl-NL" dirty="0"/>
          </a:p>
          <a:p>
            <a:r>
              <a:rPr lang="nl-NL" dirty="0"/>
              <a:t>Soms komen we onaangekondigd langs:</a:t>
            </a:r>
          </a:p>
          <a:p>
            <a:pPr lvl="1"/>
            <a:r>
              <a:rPr lang="nl-NL" dirty="0"/>
              <a:t>Bij integrale milieucontroles willen we zien hoe de daadwerkelijke gang van zaken is.</a:t>
            </a:r>
          </a:p>
          <a:p>
            <a:pPr lvl="1"/>
            <a:r>
              <a:rPr lang="nl-NL" dirty="0"/>
              <a:t>Ondernemer hoeft alleen mee te werken in hoeverre dat ‘redelijkerwijs noodzakelijk’ is.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en taak ODZOB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97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 typen bedrijven:</a:t>
            </a:r>
          </a:p>
          <a:p>
            <a:pPr lvl="1"/>
            <a:r>
              <a:rPr lang="nl-NL" dirty="0" err="1"/>
              <a:t>Vergunningsplichtige</a:t>
            </a:r>
            <a:r>
              <a:rPr lang="nl-NL" dirty="0"/>
              <a:t> bedrijven</a:t>
            </a:r>
          </a:p>
          <a:p>
            <a:pPr lvl="2"/>
            <a:r>
              <a:rPr lang="nl-NL" dirty="0"/>
              <a:t>Moeten voldoen aan voorschriften van de vergunning</a:t>
            </a:r>
          </a:p>
          <a:p>
            <a:pPr lvl="1"/>
            <a:r>
              <a:rPr lang="nl-NL" dirty="0"/>
              <a:t>Niet </a:t>
            </a:r>
            <a:r>
              <a:rPr lang="nl-NL" dirty="0" err="1"/>
              <a:t>vergunningsplichtige</a:t>
            </a:r>
            <a:r>
              <a:rPr lang="nl-NL" dirty="0"/>
              <a:t> bedrijven</a:t>
            </a:r>
          </a:p>
          <a:p>
            <a:pPr lvl="2"/>
            <a:r>
              <a:rPr lang="nl-NL" dirty="0"/>
              <a:t>Vanaf 25.000m3 aardgas of 50.000 kWh elektriciteit alle energiebesparende maatregelen treffen met terugverdientijd van 5 jaar of minder </a:t>
            </a:r>
            <a:r>
              <a:rPr lang="nl-NL" dirty="0">
                <a:sym typeface="Wingdings" panose="05000000000000000000" pitchFamily="2" charset="2"/>
              </a:rPr>
              <a:t> Erkende maatregellijsten;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Vanaf 1 juli 2019 Informatieplicht: melden welke energiebesparende maatregelen al getroffen zijn.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Wetgeving Activiteitenbesluit Milieubeheer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82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Erkende maatregelenlijst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92" y="2500536"/>
            <a:ext cx="10897995" cy="53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Europese wetgeving, vertaald in Nederlandse wetgeving als het opstellen van een energie-audit eens in de 4 jaar.</a:t>
            </a:r>
          </a:p>
          <a:p>
            <a:pPr lvl="1"/>
            <a:r>
              <a:rPr lang="nl-NL" dirty="0"/>
              <a:t>Ondernemingen met in Nederland 250 fte OF </a:t>
            </a:r>
          </a:p>
          <a:p>
            <a:pPr lvl="1"/>
            <a:r>
              <a:rPr lang="nl-NL" dirty="0"/>
              <a:t>€50 miljoen of meer jaaromzet EN €43 miljoen of meer balanstotaal</a:t>
            </a:r>
          </a:p>
          <a:p>
            <a:r>
              <a:rPr lang="nl-NL" dirty="0"/>
              <a:t>Audit bevat:</a:t>
            </a:r>
          </a:p>
          <a:p>
            <a:pPr lvl="1"/>
            <a:r>
              <a:rPr lang="nl-NL" dirty="0"/>
              <a:t>Schematisch overzicht energiestromen</a:t>
            </a:r>
          </a:p>
          <a:p>
            <a:pPr lvl="1"/>
            <a:r>
              <a:rPr lang="nl-NL" dirty="0"/>
              <a:t>Beschrijving belangrijkste factoren die het energieverbruik beïnvloeden</a:t>
            </a:r>
          </a:p>
          <a:p>
            <a:pPr lvl="1"/>
            <a:r>
              <a:rPr lang="nl-NL" dirty="0"/>
              <a:t>Gekwantificeerd overzicht van het energiebesparingspotentieel voor de komende 4 jaar</a:t>
            </a:r>
          </a:p>
          <a:p>
            <a:pPr lvl="1"/>
            <a:r>
              <a:rPr lang="nl-NL" dirty="0"/>
              <a:t>Beschrijving van mogelijke kosteneffectieve energiebesparingsmaatregelen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Energy Efficiency Directive (EED)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74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1 januari 2023 moet elk kantoor dat groter dan 100 m2 is minimaal energielabel C/Energie-index van minimaal 1,3 hebben.</a:t>
            </a:r>
          </a:p>
          <a:p>
            <a:r>
              <a:rPr lang="nl-NL" dirty="0"/>
              <a:t>Als kantoor niet voldoet voor 1 januari 2023 moet het gesloten worden.</a:t>
            </a:r>
          </a:p>
          <a:p>
            <a:r>
              <a:rPr lang="nl-NL" dirty="0"/>
              <a:t>Uitzonderingen</a:t>
            </a:r>
          </a:p>
          <a:p>
            <a:pPr lvl="1"/>
            <a:r>
              <a:rPr lang="nl-NL" dirty="0"/>
              <a:t>Kantoorruimte is nevenfunctie: &lt;50% heeft kantoorfunctie</a:t>
            </a:r>
          </a:p>
          <a:p>
            <a:pPr lvl="1"/>
            <a:r>
              <a:rPr lang="nl-NL" dirty="0"/>
              <a:t>Monumenten (Rijk/provincie/gemeente)</a:t>
            </a:r>
          </a:p>
          <a:p>
            <a:pPr lvl="1"/>
            <a:r>
              <a:rPr lang="nl-NL" dirty="0"/>
              <a:t>Panden die binnen 2 jaar gesloopt/getransformeerd/onteigend worden.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Label C plicht kantoren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20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7" b="-1"/>
          <a:stretch/>
        </p:blipFill>
        <p:spPr>
          <a:xfrm>
            <a:off x="1101800" y="2167348"/>
            <a:ext cx="8712968" cy="738535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Energielabel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9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dat u voor 1 juli 2019 de informatieplicht heeft ingevuld, hiermee krijgt u ook inzicht in welke maatregelen u had moeten treffen.</a:t>
            </a:r>
          </a:p>
          <a:p>
            <a:r>
              <a:rPr lang="nl-NL" dirty="0"/>
              <a:t>Zorg dat u een planning heeft wanneer u welke rendabele maatregelen treft.</a:t>
            </a:r>
          </a:p>
          <a:p>
            <a:r>
              <a:rPr lang="nl-NL" dirty="0"/>
              <a:t>Zorg dat u een toezichthouder het energie jaarverbruik kunt laten zien.</a:t>
            </a:r>
          </a:p>
          <a:p>
            <a:r>
              <a:rPr lang="nl-NL" dirty="0"/>
              <a:t>Informeer de toezichthouder over uw planning om maatregelen door te voeren en hou deze na het bezoek ook op de hoogte van de voortgang.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 op de toezichthouder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65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odzob v1_FD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30046" tIns="65023" rIns="130046" bIns="65023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ts val="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500" b="1" i="0" u="none" strike="noStrike" cap="none" normalizeH="0" baseline="0" smtClean="0">
            <a:ln>
              <a:noFill/>
            </a:ln>
            <a:solidFill>
              <a:srgbClr val="07353F"/>
            </a:solidFill>
            <a:effectLst/>
            <a:latin typeface="Lucida Sans" panose="020B0602030504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30046" tIns="65023" rIns="130046" bIns="65023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ts val="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500" b="1" i="0" u="none" strike="noStrike" cap="none" normalizeH="0" baseline="0" smtClean="0">
            <a:ln>
              <a:noFill/>
            </a:ln>
            <a:solidFill>
              <a:srgbClr val="07353F"/>
            </a:solidFill>
            <a:effectLst/>
            <a:latin typeface="Lucida Sans" panose="020B0602030504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0 template odzob Verkeer.potx" id="{0334D23E-E4EF-48EB-9ED0-D29288957924}" vid="{3DC4DF37-AEDE-470C-8C10-BF875BC9069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Verkeer</Template>
  <TotalTime>0</TotalTime>
  <Words>472</Words>
  <Application>Microsoft Office PowerPoint</Application>
  <PresentationFormat>Aangepast</PresentationFormat>
  <Paragraphs>94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Lucida Sans</vt:lpstr>
      <vt:lpstr>Microsoft Tai Le</vt:lpstr>
      <vt:lpstr>Wingdings</vt:lpstr>
      <vt:lpstr>template odzob v1_FD</vt:lpstr>
      <vt:lpstr>Wetgeving energie</vt:lpstr>
      <vt:lpstr>Inhoud</vt:lpstr>
      <vt:lpstr>Rol en taak ODZOB</vt:lpstr>
      <vt:lpstr>Wetgeving Activiteitenbesluit Milieubeheer</vt:lpstr>
      <vt:lpstr>Erkende maatregelenlijst</vt:lpstr>
      <vt:lpstr>Energy Efficiency Directive (EED)</vt:lpstr>
      <vt:lpstr>Label C plicht kantoren</vt:lpstr>
      <vt:lpstr>Energielabel</vt:lpstr>
      <vt:lpstr>Voorbereid op de toezichthouder</vt:lpstr>
      <vt:lpstr>Plan van aanpak</vt:lpstr>
      <vt:lpstr>Nuttige websites</vt:lpstr>
      <vt:lpstr>PowerPoint-presentatie</vt:lpstr>
    </vt:vector>
  </TitlesOfParts>
  <Company>ODZOB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Wetgeving energie</dc:title>
  <dc:creator>Linda van Hees</dc:creator>
  <cp:lastModifiedBy>Neven-van Hooren, SMTM (Saskia)</cp:lastModifiedBy>
  <cp:revision>21</cp:revision>
  <cp:lastPrinted>2019-02-26T10:10:40Z</cp:lastPrinted>
  <dcterms:created xsi:type="dcterms:W3CDTF">2019-02-19T12:30:12Z</dcterms:created>
  <dcterms:modified xsi:type="dcterms:W3CDTF">2019-02-28T13:53:28Z</dcterms:modified>
</cp:coreProperties>
</file>