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052" r:id="rId2"/>
  </p:sldMasterIdLst>
  <p:notesMasterIdLst>
    <p:notesMasterId r:id="rId10"/>
  </p:notesMasterIdLst>
  <p:sldIdLst>
    <p:sldId id="256" r:id="rId3"/>
    <p:sldId id="272" r:id="rId4"/>
    <p:sldId id="277" r:id="rId5"/>
    <p:sldId id="282" r:id="rId6"/>
    <p:sldId id="284" r:id="rId7"/>
    <p:sldId id="278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01" autoAdjust="0"/>
  </p:normalViewPr>
  <p:slideViewPr>
    <p:cSldViewPr snapToGrid="0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haskennisplein-my.sharepoint.com/personal/971017543_has_nl/Documents/Project%20Valkenswaard/Presentatie%2017-12/excel%20zoo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23-425F-A95F-AE53532A76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23-425F-A95F-AE53532A76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energie!$I$13:$I$14</c:f>
              <c:strCache>
                <c:ptCount val="2"/>
                <c:pt idx="0">
                  <c:v>Zelf opgewekt</c:v>
                </c:pt>
                <c:pt idx="1">
                  <c:v>Ingekocht</c:v>
                </c:pt>
              </c:strCache>
            </c:strRef>
          </c:cat>
          <c:val>
            <c:numRef>
              <c:f>(energie!$I$11,energie!$I$12)</c:f>
              <c:numCache>
                <c:formatCode>0.00%</c:formatCode>
                <c:ptCount val="2"/>
                <c:pt idx="0">
                  <c:v>5.9490224983130774E-3</c:v>
                </c:pt>
                <c:pt idx="1">
                  <c:v>0.99405097750168692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23-425F-A95F-AE53532A763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62527010644103"/>
          <c:y val="0.88946704578594338"/>
          <c:w val="0.6524090918402248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Blad4!$F$13:$H$13</c:f>
              <c:strCache>
                <c:ptCount val="3"/>
                <c:pt idx="0">
                  <c:v>40.29%</c:v>
                </c:pt>
                <c:pt idx="1">
                  <c:v>59.48%</c:v>
                </c:pt>
                <c:pt idx="2">
                  <c:v>0.24%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89-4109-B962-40017C8CC8D6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89-4109-B962-40017C8CC8D6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89-4109-B962-40017C8CC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Blad4!$F$1:$H$1</c:f>
              <c:strCache>
                <c:ptCount val="3"/>
                <c:pt idx="0">
                  <c:v>Groen</c:v>
                </c:pt>
                <c:pt idx="1">
                  <c:v>Grijs</c:v>
                </c:pt>
                <c:pt idx="2">
                  <c:v>Deel</c:v>
                </c:pt>
              </c:strCache>
            </c:strRef>
          </c:cat>
          <c:val>
            <c:numRef>
              <c:f>Blad4!$F$13:$H$13</c:f>
              <c:numCache>
                <c:formatCode>0.00%</c:formatCode>
                <c:ptCount val="3"/>
                <c:pt idx="0">
                  <c:v>0.40285951987755553</c:v>
                </c:pt>
                <c:pt idx="1">
                  <c:v>0.59478432848146734</c:v>
                </c:pt>
                <c:pt idx="2">
                  <c:v>2.3561516409771528E-3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89-4109-B962-40017C8CC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07720909886265"/>
          <c:y val="0.11606590842811315"/>
          <c:w val="0.40829002624671917"/>
          <c:h val="0.680483377077865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6B-40C9-9E17-0092CFB8A570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6B-40C9-9E17-0092CFB8A570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6B-40C9-9E17-0092CFB8A5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energie!$B$2:$B$4</c:f>
              <c:strCache>
                <c:ptCount val="3"/>
                <c:pt idx="0">
                  <c:v>Ja</c:v>
                </c:pt>
                <c:pt idx="1">
                  <c:v>Nee</c:v>
                </c:pt>
                <c:pt idx="2">
                  <c:v>Deel</c:v>
                </c:pt>
              </c:strCache>
            </c:strRef>
          </c:cat>
          <c:val>
            <c:numRef>
              <c:f>energie!$D$2:$D$4</c:f>
              <c:numCache>
                <c:formatCode>0.0%</c:formatCode>
                <c:ptCount val="3"/>
                <c:pt idx="0">
                  <c:v>0.5</c:v>
                </c:pt>
                <c:pt idx="1">
                  <c:v>0.375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6B-40C9-9E17-0092CFB8A57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3381452318462"/>
          <c:y val="5.0925925925925923E-2"/>
          <c:w val="0.83221062992125994"/>
          <c:h val="0.708097477398658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Maatregelen!$B$2:$B$7</c:f>
              <c:strCache>
                <c:ptCount val="6"/>
                <c:pt idx="0">
                  <c:v>LED</c:v>
                </c:pt>
                <c:pt idx="1">
                  <c:v>Isolatie</c:v>
                </c:pt>
                <c:pt idx="2">
                  <c:v>Beheer</c:v>
                </c:pt>
                <c:pt idx="3">
                  <c:v>Zonnepanelen</c:v>
                </c:pt>
                <c:pt idx="4">
                  <c:v>WTW</c:v>
                </c:pt>
                <c:pt idx="5">
                  <c:v>Geen</c:v>
                </c:pt>
              </c:strCache>
            </c:strRef>
          </c:cat>
          <c:val>
            <c:numRef>
              <c:f>Maatregelen!$D$2:$D$7</c:f>
              <c:numCache>
                <c:formatCode>0%</c:formatCode>
                <c:ptCount val="6"/>
                <c:pt idx="0">
                  <c:v>0.58333333333333337</c:v>
                </c:pt>
                <c:pt idx="1">
                  <c:v>0.25</c:v>
                </c:pt>
                <c:pt idx="2">
                  <c:v>0.25</c:v>
                </c:pt>
                <c:pt idx="3">
                  <c:v>0.16666666666666666</c:v>
                </c:pt>
                <c:pt idx="4">
                  <c:v>8.3333333333333329E-2</c:v>
                </c:pt>
                <c:pt idx="5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6-419B-84EC-0629B49A0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464336"/>
        <c:axId val="333463552"/>
      </c:barChart>
      <c:catAx>
        <c:axId val="33346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3463552"/>
        <c:crosses val="autoZero"/>
        <c:auto val="1"/>
        <c:lblAlgn val="ctr"/>
        <c:lblOffset val="100"/>
        <c:noMultiLvlLbl val="0"/>
      </c:catAx>
      <c:valAx>
        <c:axId val="33346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346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33764408993783E-2"/>
          <c:y val="6.0702661797124323E-2"/>
          <c:w val="0.88498840769903764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Maatregelen!$B$12:$B$15</c:f>
              <c:strCache>
                <c:ptCount val="4"/>
                <c:pt idx="0">
                  <c:v>LED</c:v>
                </c:pt>
                <c:pt idx="1">
                  <c:v>zonnepanelen</c:v>
                </c:pt>
                <c:pt idx="2">
                  <c:v>Beheer</c:v>
                </c:pt>
                <c:pt idx="3">
                  <c:v>geen</c:v>
                </c:pt>
              </c:strCache>
            </c:strRef>
          </c:cat>
          <c:val>
            <c:numRef>
              <c:f>Maatregelen!$D$12:$D$15</c:f>
              <c:numCache>
                <c:formatCode>0%</c:formatCode>
                <c:ptCount val="4"/>
                <c:pt idx="0">
                  <c:v>0.25</c:v>
                </c:pt>
                <c:pt idx="1">
                  <c:v>0.16666666666666666</c:v>
                </c:pt>
                <c:pt idx="2">
                  <c:v>0.16666666666666666</c:v>
                </c:pt>
                <c:pt idx="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9-4563-A0D2-DF280231E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465120"/>
        <c:axId val="333465512"/>
      </c:barChart>
      <c:catAx>
        <c:axId val="33346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3465512"/>
        <c:crosses val="autoZero"/>
        <c:auto val="1"/>
        <c:lblAlgn val="ctr"/>
        <c:lblOffset val="100"/>
        <c:noMultiLvlLbl val="0"/>
      </c:catAx>
      <c:valAx>
        <c:axId val="33346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346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83-43F1-8524-D9F032D993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83-43F1-8524-D9F032D993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AB!$A$1:$A$3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  <c:extLst/>
            </c:strRef>
          </c:cat>
          <c:val>
            <c:numRef>
              <c:f>AB!$B$1:$B$3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E83-43F1-8524-D9F032D9935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C3B28-FCA4-4542-A62F-05B2209D0A46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C13CA-1E79-4BD8-AAD0-875974A240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9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C13CA-1E79-4BD8-AAD0-875974A2403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17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Na</a:t>
            </a:r>
            <a:r>
              <a:rPr lang="nl-NL" baseline="0" dirty="0"/>
              <a:t> deze sheet kun je de overgang maken naar de tool.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C13CA-1E79-4BD8-AAD0-875974A2403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110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C13CA-1E79-4BD8-AAD0-875974A2403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34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Met</a:t>
            </a:r>
            <a:r>
              <a:rPr lang="nl-NL" baseline="0" dirty="0"/>
              <a:t> deze sheet maak je de link van energiebesparing naar de wettelijke verplichting. </a:t>
            </a:r>
          </a:p>
          <a:p>
            <a:endParaRPr lang="nl-NL" baseline="0" dirty="0"/>
          </a:p>
          <a:p>
            <a:r>
              <a:rPr lang="nl-NL" baseline="0" dirty="0"/>
              <a:t>Naast dat bedrijven zelf al aan de slag gaan, is het ook een wettelijke verplichting. Zo </a:t>
            </a:r>
            <a:r>
              <a:rPr lang="nl-NL" baseline="0" dirty="0" err="1"/>
              <a:t>framen</a:t>
            </a:r>
            <a:r>
              <a:rPr lang="nl-NL" baseline="0" dirty="0"/>
              <a:t> we het positief; we willen besparen, en daarnaast moeten we het ook. Dit klinkt anders dan we moeten.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C13CA-1E79-4BD8-AAD0-875974A2403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49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Misschien kun je hier even je conclusies</a:t>
            </a:r>
            <a:r>
              <a:rPr lang="nl-NL" baseline="0" dirty="0"/>
              <a:t> maken:</a:t>
            </a:r>
          </a:p>
          <a:p>
            <a:r>
              <a:rPr lang="nl-NL" baseline="0" dirty="0"/>
              <a:t>- Klein deel wekt zelf op. Dit moet groeien om doelen te halen</a:t>
            </a:r>
          </a:p>
          <a:p>
            <a:r>
              <a:rPr lang="nl-NL" baseline="0" dirty="0"/>
              <a:t>- Bedrijven nemen maatregelen, maar er moet meer gebeuren om doelen te halen en om aan wet- en regelgeving te voldoen. De tool kan hierbij ondersteunen (Peter gaat hier inhoudelijk op in)</a:t>
            </a:r>
          </a:p>
          <a:p>
            <a:r>
              <a:rPr lang="nl-NL" baseline="0" dirty="0"/>
              <a:t>- Kennis over wet- en regelgeving ontbreekt. </a:t>
            </a:r>
          </a:p>
          <a:p>
            <a:endParaRPr lang="nl-NL" baseline="0" dirty="0"/>
          </a:p>
          <a:p>
            <a:r>
              <a:rPr lang="nl-NL" baseline="0" dirty="0"/>
              <a:t>Dit vormt het bruggetje naar het stuk van de ODZOB.</a:t>
            </a:r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C13CA-1E79-4BD8-AAD0-875974A2403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60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86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76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653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23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82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037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67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838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431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678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07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622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701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645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67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33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90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3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00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2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03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4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7000" contrast="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01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7000" contrast="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925412-B0E2-413D-AD2B-731B5E244C43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2F0D389-0A87-4114-818F-CA02234E840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80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C3A7B-8255-49FA-9389-75AE8C415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7057023" cy="4927601"/>
          </a:xfrm>
        </p:spPr>
        <p:txBody>
          <a:bodyPr anchor="ctr">
            <a:normAutofit/>
          </a:bodyPr>
          <a:lstStyle/>
          <a:p>
            <a:r>
              <a:rPr lang="nl-NL" sz="5400" b="1" dirty="0">
                <a:solidFill>
                  <a:schemeClr val="bg1"/>
                </a:solidFill>
                <a:latin typeface="arial black"/>
                <a:cs typeface="Arial"/>
              </a:rPr>
              <a:t>Schaapsloop energieneutraal</a:t>
            </a:r>
            <a:br>
              <a:rPr lang="nl-NL" sz="5400" b="1" dirty="0">
                <a:solidFill>
                  <a:schemeClr val="bg1"/>
                </a:solidFill>
                <a:latin typeface="arial black"/>
                <a:cs typeface="Arial"/>
              </a:rPr>
            </a:br>
            <a:r>
              <a:rPr lang="nl-NL" sz="3600" dirty="0">
                <a:solidFill>
                  <a:schemeClr val="bg1"/>
                </a:solidFill>
                <a:latin typeface="arial"/>
                <a:cs typeface="arial"/>
              </a:rPr>
              <a:t>Resultaten eerste verkenning</a:t>
            </a:r>
            <a:endParaRPr lang="en-US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CC00623-D8F2-4694-A748-C2C9230C9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352" y="965198"/>
            <a:ext cx="2894842" cy="4927602"/>
          </a:xfrm>
        </p:spPr>
        <p:txBody>
          <a:bodyPr anchor="ctr">
            <a:norm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</a:rPr>
              <a:t>Projectgroep </a:t>
            </a:r>
            <a:r>
              <a:rPr lang="nl-NL" sz="2000" b="1" dirty="0" err="1">
                <a:solidFill>
                  <a:schemeClr val="bg1"/>
                </a:solidFill>
              </a:rPr>
              <a:t>Sustainable</a:t>
            </a:r>
            <a:r>
              <a:rPr lang="nl-NL" sz="2000" b="1" dirty="0">
                <a:solidFill>
                  <a:schemeClr val="bg1"/>
                </a:solidFill>
              </a:rPr>
              <a:t> Industries </a:t>
            </a:r>
            <a:r>
              <a:rPr lang="nl-NL" sz="2000" b="1" dirty="0">
                <a:solidFill>
                  <a:schemeClr val="bg1"/>
                </a:solidFill>
                <a:latin typeface="Calibri Light"/>
                <a:cs typeface="Calibri Light"/>
              </a:rPr>
              <a:t>Valkenswaard</a:t>
            </a:r>
            <a:endParaRPr lang="en-US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r"/>
            <a:r>
              <a:rPr lang="nl-NL" sz="2000" dirty="0">
                <a:solidFill>
                  <a:schemeClr val="bg1"/>
                </a:solidFill>
                <a:latin typeface="Calibri Light"/>
                <a:cs typeface="Calibri Light"/>
              </a:rPr>
              <a:t>HAS Hogeschool </a:t>
            </a:r>
            <a:br>
              <a:rPr lang="nl-NL" sz="2000" dirty="0">
                <a:solidFill>
                  <a:schemeClr val="bg1"/>
                </a:solidFill>
                <a:latin typeface="Calibri Light"/>
                <a:cs typeface="Calibri Light"/>
              </a:rPr>
            </a:br>
            <a:r>
              <a:rPr lang="nl-NL" sz="2000" dirty="0">
                <a:solidFill>
                  <a:schemeClr val="bg1"/>
                </a:solidFill>
                <a:latin typeface="Calibri Light"/>
                <a:cs typeface="Calibri Light"/>
              </a:rPr>
              <a:t>'S-HERTOGENBOSCH</a:t>
            </a:r>
            <a:endParaRPr lang="nl-NL" sz="2000" dirty="0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127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C0C82-7B4B-4780-8222-E71F27B4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711" y="136474"/>
            <a:ext cx="10058400" cy="1450757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arial black"/>
                <a:cs typeface="Calibri Light"/>
              </a:rPr>
              <a:t>Huidige situatie: </a:t>
            </a:r>
            <a:br>
              <a:rPr lang="nl-NL" b="1" dirty="0">
                <a:solidFill>
                  <a:schemeClr val="bg1"/>
                </a:solidFill>
                <a:latin typeface="arial black"/>
                <a:cs typeface="Calibri Light"/>
              </a:rPr>
            </a:br>
            <a:r>
              <a:rPr lang="nl-NL" b="1" dirty="0">
                <a:solidFill>
                  <a:schemeClr val="bg1"/>
                </a:solidFill>
                <a:latin typeface="arial black"/>
                <a:cs typeface="Calibri Light"/>
              </a:rPr>
              <a:t>verbruik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kstvak 4">
            <a:extLst>
              <a:ext uri="{FF2B5EF4-FFF2-40B4-BE49-F238E27FC236}">
                <a16:creationId xmlns:a16="http://schemas.microsoft.com/office/drawing/2014/main" id="{0A9B3EEA-1730-46A9-8425-E88F886BD5F4}"/>
              </a:ext>
            </a:extLst>
          </p:cNvPr>
          <p:cNvSpPr txBox="1"/>
          <p:nvPr/>
        </p:nvSpPr>
        <p:spPr>
          <a:xfrm>
            <a:off x="4352724" y="2455963"/>
            <a:ext cx="341967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2400" b="1">
                <a:solidFill>
                  <a:schemeClr val="bg1"/>
                </a:solidFill>
                <a:cs typeface="Calibri"/>
              </a:rPr>
              <a:t>Inkoop groene energie (per deelnemer)</a:t>
            </a: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34A86A1C-4C10-4E0F-B37B-0C632A969A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077901"/>
              </p:ext>
            </p:extLst>
          </p:nvPr>
        </p:nvGraphicFramePr>
        <p:xfrm>
          <a:off x="-404401" y="2988411"/>
          <a:ext cx="5621566" cy="309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534D6D3A-F7B7-4D2D-ADA9-37C4EF38FD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613578"/>
              </p:ext>
            </p:extLst>
          </p:nvPr>
        </p:nvGraphicFramePr>
        <p:xfrm>
          <a:off x="6907688" y="3039453"/>
          <a:ext cx="5056909" cy="303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kstvak 4">
            <a:extLst>
              <a:ext uri="{FF2B5EF4-FFF2-40B4-BE49-F238E27FC236}">
                <a16:creationId xmlns:a16="http://schemas.microsoft.com/office/drawing/2014/main" id="{9AEB5CD6-4153-4809-B7D4-0388C5DBBA81}"/>
              </a:ext>
            </a:extLst>
          </p:cNvPr>
          <p:cNvSpPr txBox="1"/>
          <p:nvPr/>
        </p:nvSpPr>
        <p:spPr>
          <a:xfrm>
            <a:off x="1997451" y="2455962"/>
            <a:ext cx="82887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2400" b="1">
                <a:solidFill>
                  <a:schemeClr val="bg1"/>
                </a:solidFill>
                <a:cs typeface="Calibri"/>
              </a:rPr>
              <a:t>Bron</a:t>
            </a:r>
          </a:p>
        </p:txBody>
      </p:sp>
      <p:sp>
        <p:nvSpPr>
          <p:cNvPr id="11" name="Tekstvak 4">
            <a:extLst>
              <a:ext uri="{FF2B5EF4-FFF2-40B4-BE49-F238E27FC236}">
                <a16:creationId xmlns:a16="http://schemas.microsoft.com/office/drawing/2014/main" id="{B400F14C-71FA-4009-A4D1-0C30386A86B5}"/>
              </a:ext>
            </a:extLst>
          </p:cNvPr>
          <p:cNvSpPr txBox="1"/>
          <p:nvPr/>
        </p:nvSpPr>
        <p:spPr>
          <a:xfrm>
            <a:off x="7677814" y="2455962"/>
            <a:ext cx="351665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2400" b="1">
                <a:solidFill>
                  <a:schemeClr val="bg1"/>
                </a:solidFill>
                <a:cs typeface="Calibri"/>
              </a:rPr>
              <a:t>Groene energie op totaal (kWh)</a:t>
            </a:r>
          </a:p>
        </p:txBody>
      </p:sp>
      <p:graphicFrame>
        <p:nvGraphicFramePr>
          <p:cNvPr id="14" name="Grafiek 13">
            <a:extLst>
              <a:ext uri="{FF2B5EF4-FFF2-40B4-BE49-F238E27FC236}">
                <a16:creationId xmlns:a16="http://schemas.microsoft.com/office/drawing/2014/main" id="{CADC1B1D-AFF8-434D-8B33-B1C32751BE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373919"/>
              </p:ext>
            </p:extLst>
          </p:nvPr>
        </p:nvGraphicFramePr>
        <p:xfrm>
          <a:off x="3382243" y="2988411"/>
          <a:ext cx="4778084" cy="303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9612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C0C82-7B4B-4780-8222-E71F27B4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711" y="179605"/>
            <a:ext cx="10058400" cy="1393247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arial black"/>
                <a:cs typeface="Calibri Light"/>
              </a:rPr>
              <a:t>Huidige situatie: </a:t>
            </a:r>
            <a:br>
              <a:rPr lang="nl-NL" b="1" dirty="0">
                <a:solidFill>
                  <a:schemeClr val="bg1"/>
                </a:solidFill>
                <a:latin typeface="arial black"/>
                <a:cs typeface="Calibri Light"/>
              </a:rPr>
            </a:br>
            <a:r>
              <a:rPr lang="nl-NL" b="1" dirty="0">
                <a:solidFill>
                  <a:schemeClr val="bg1"/>
                </a:solidFill>
                <a:latin typeface="arial black"/>
                <a:cs typeface="Calibri Light"/>
              </a:rPr>
              <a:t>besparende maatregelen</a:t>
            </a:r>
            <a:endParaRPr lang="en-US">
              <a:solidFill>
                <a:schemeClr val="bg1"/>
              </a:solidFill>
              <a:latin typeface="arial black"/>
              <a:cs typeface="Calibri Light"/>
            </a:endParaRPr>
          </a:p>
        </p:txBody>
      </p:sp>
      <p:sp>
        <p:nvSpPr>
          <p:cNvPr id="8" name="Tekstvak 4">
            <a:extLst>
              <a:ext uri="{FF2B5EF4-FFF2-40B4-BE49-F238E27FC236}">
                <a16:creationId xmlns:a16="http://schemas.microsoft.com/office/drawing/2014/main" id="{A34B1940-8288-4791-863A-9DFA8A512A29}"/>
              </a:ext>
            </a:extLst>
          </p:cNvPr>
          <p:cNvSpPr txBox="1"/>
          <p:nvPr/>
        </p:nvSpPr>
        <p:spPr>
          <a:xfrm>
            <a:off x="1695143" y="1742969"/>
            <a:ext cx="400637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2400" b="1">
                <a:solidFill>
                  <a:schemeClr val="bg1"/>
                </a:solidFill>
              </a:rPr>
              <a:t>Reeds </a:t>
            </a:r>
            <a:r>
              <a:rPr lang="nl-NL" sz="2400" b="1">
                <a:solidFill>
                  <a:schemeClr val="bg1"/>
                </a:solidFill>
                <a:cs typeface="Calibri"/>
              </a:rPr>
              <a:t>getroffen maatregelen</a:t>
            </a:r>
            <a:endParaRPr lang="en-US" b="1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70199FF5-99A4-46B0-8B7B-594494955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830997"/>
              </p:ext>
            </p:extLst>
          </p:nvPr>
        </p:nvGraphicFramePr>
        <p:xfrm>
          <a:off x="0" y="2084592"/>
          <a:ext cx="6594764" cy="481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8841A797-C93B-493E-B8A8-E18333EA5708}"/>
              </a:ext>
            </a:extLst>
          </p:cNvPr>
          <p:cNvSpPr txBox="1"/>
          <p:nvPr/>
        </p:nvSpPr>
        <p:spPr>
          <a:xfrm>
            <a:off x="7860416" y="1742969"/>
            <a:ext cx="318654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2400" b="1">
                <a:solidFill>
                  <a:schemeClr val="bg1"/>
                </a:solidFill>
              </a:rPr>
              <a:t>Geplande </a:t>
            </a:r>
            <a:r>
              <a:rPr lang="nl-NL" sz="2400" b="1">
                <a:solidFill>
                  <a:schemeClr val="bg1"/>
                </a:solidFill>
                <a:cs typeface="Calibri"/>
              </a:rPr>
              <a:t>maatregelen</a:t>
            </a:r>
          </a:p>
        </p:txBody>
      </p:sp>
      <p:graphicFrame>
        <p:nvGraphicFramePr>
          <p:cNvPr id="14" name="Grafiek 13">
            <a:extLst>
              <a:ext uri="{FF2B5EF4-FFF2-40B4-BE49-F238E27FC236}">
                <a16:creationId xmlns:a16="http://schemas.microsoft.com/office/drawing/2014/main" id="{AFCF7FAB-052D-4A9E-88EB-712DDEAC2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981676"/>
              </p:ext>
            </p:extLst>
          </p:nvPr>
        </p:nvGraphicFramePr>
        <p:xfrm>
          <a:off x="6594764" y="2343016"/>
          <a:ext cx="5195453" cy="379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40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C0C82-7B4B-4780-8222-E71F27B4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88" y="150851"/>
            <a:ext cx="10058400" cy="1450757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arial black"/>
              </a:rPr>
              <a:t>Tools</a:t>
            </a:r>
            <a:r>
              <a:rPr lang="nl-NL" b="1" dirty="0">
                <a:solidFill>
                  <a:schemeClr val="bg1"/>
                </a:solidFill>
                <a:latin typeface="arial black"/>
                <a:cs typeface="Calibri Light"/>
              </a:rPr>
              <a:t>: doelstellingen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2605F0-AB76-484D-943B-62F391A49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088" y="194656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nl-NL" sz="3000" dirty="0">
                <a:solidFill>
                  <a:schemeClr val="bg1"/>
                </a:solidFill>
                <a:latin typeface="arial"/>
                <a:cs typeface="arial"/>
              </a:rPr>
              <a:t>1. Beeldvorming nul-situatie</a:t>
            </a:r>
          </a:p>
          <a:p>
            <a:pPr marL="0" indent="0">
              <a:buNone/>
            </a:pPr>
            <a:r>
              <a:rPr lang="nl-NL" sz="3000" dirty="0">
                <a:solidFill>
                  <a:schemeClr val="bg1"/>
                </a:solidFill>
                <a:latin typeface="arial"/>
                <a:cs typeface="arial"/>
              </a:rPr>
              <a:t>2. Begeleiding bij implementatie</a:t>
            </a:r>
          </a:p>
          <a:p>
            <a:pPr marL="0" indent="0">
              <a:buNone/>
            </a:pPr>
            <a:r>
              <a:rPr lang="nl-NL" sz="3000" dirty="0">
                <a:solidFill>
                  <a:schemeClr val="bg1"/>
                </a:solidFill>
                <a:latin typeface="arial"/>
                <a:cs typeface="arial"/>
              </a:rPr>
              <a:t>3. Continue monitoring</a:t>
            </a:r>
          </a:p>
          <a:p>
            <a:pPr marL="0" indent="0">
              <a:buNone/>
            </a:pPr>
            <a:r>
              <a:rPr lang="nl-NL" sz="3000" dirty="0">
                <a:solidFill>
                  <a:schemeClr val="bg1"/>
                </a:solidFill>
                <a:latin typeface="arial"/>
                <a:cs typeface="arial"/>
              </a:rPr>
              <a:t>4. Vergroten vereiste kennis activiteitenbesluit</a:t>
            </a:r>
          </a:p>
        </p:txBody>
      </p:sp>
    </p:spTree>
    <p:extLst>
      <p:ext uri="{BB962C8B-B14F-4D97-AF65-F5344CB8AC3E}">
        <p14:creationId xmlns:p14="http://schemas.microsoft.com/office/powerpoint/2010/main" val="55889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C0C82-7B4B-4780-8222-E71F27B4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88" y="150851"/>
            <a:ext cx="10058400" cy="1450757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arial black"/>
              </a:rPr>
              <a:t>Tools</a:t>
            </a:r>
            <a:r>
              <a:rPr lang="nl-NL" b="1" dirty="0">
                <a:solidFill>
                  <a:schemeClr val="bg1"/>
                </a:solidFill>
                <a:latin typeface="arial black"/>
                <a:cs typeface="Calibri Light"/>
              </a:rPr>
              <a:t>: resultaten</a:t>
            </a:r>
          </a:p>
        </p:txBody>
      </p:sp>
      <p:pic>
        <p:nvPicPr>
          <p:cNvPr id="14" name="Picture 1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E3AF2E6-DB72-4AC2-A8B1-84AAF1A74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1574" y="1673205"/>
            <a:ext cx="8352302" cy="49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1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C0C82-7B4B-4780-8222-E71F27B4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19" y="122096"/>
            <a:ext cx="10363200" cy="1450757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arial black"/>
                <a:cs typeface="Calibri Light"/>
              </a:rPr>
              <a:t>Huidige situatie:</a:t>
            </a:r>
            <a:br>
              <a:rPr lang="nl-NL" b="1" dirty="0">
                <a:solidFill>
                  <a:schemeClr val="bg1"/>
                </a:solidFill>
                <a:latin typeface="arial black"/>
                <a:cs typeface="Calibri Light"/>
              </a:rPr>
            </a:br>
            <a:r>
              <a:rPr lang="nl-NL" b="1" dirty="0">
                <a:solidFill>
                  <a:schemeClr val="bg1"/>
                </a:solidFill>
                <a:latin typeface="arial black"/>
                <a:cs typeface="Calibri Light"/>
              </a:rPr>
              <a:t>activiteitenbesluit</a:t>
            </a:r>
          </a:p>
        </p:txBody>
      </p:sp>
      <p:sp>
        <p:nvSpPr>
          <p:cNvPr id="3" name="Tekstvak 4">
            <a:extLst>
              <a:ext uri="{FF2B5EF4-FFF2-40B4-BE49-F238E27FC236}">
                <a16:creationId xmlns:a16="http://schemas.microsoft.com/office/drawing/2014/main" id="{347EEDE7-6A27-4738-B905-91351BFA621B}"/>
              </a:ext>
            </a:extLst>
          </p:cNvPr>
          <p:cNvSpPr txBox="1"/>
          <p:nvPr/>
        </p:nvSpPr>
        <p:spPr>
          <a:xfrm>
            <a:off x="3958994" y="2637396"/>
            <a:ext cx="405698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cs typeface="Calibri"/>
              </a:rPr>
              <a:t>Kennis van activiteitenbesluit</a:t>
            </a:r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7E5AC3EE-10CB-431F-834D-37A5637C2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115531"/>
              </p:ext>
            </p:extLst>
          </p:nvPr>
        </p:nvGraphicFramePr>
        <p:xfrm>
          <a:off x="3155430" y="3083882"/>
          <a:ext cx="5664111" cy="291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740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C0C82-7B4B-4780-8222-E71F27B4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" y="2997568"/>
            <a:ext cx="12186248" cy="832531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arial black"/>
                <a:cs typeface="Calibri Light"/>
              </a:rPr>
              <a:t>Tot slot..</a:t>
            </a:r>
          </a:p>
        </p:txBody>
      </p:sp>
    </p:spTree>
    <p:extLst>
      <p:ext uri="{BB962C8B-B14F-4D97-AF65-F5344CB8AC3E}">
        <p14:creationId xmlns:p14="http://schemas.microsoft.com/office/powerpoint/2010/main" val="383450868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218</Words>
  <Application>Microsoft Office PowerPoint</Application>
  <PresentationFormat>Breedbeeld</PresentationFormat>
  <Paragraphs>34</Paragraphs>
  <Slides>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arial</vt:lpstr>
      <vt:lpstr>arial</vt:lpstr>
      <vt:lpstr>arial black</vt:lpstr>
      <vt:lpstr>Calibri</vt:lpstr>
      <vt:lpstr>Calibri Light</vt:lpstr>
      <vt:lpstr>Wingdings 2</vt:lpstr>
      <vt:lpstr>HDOfficeLightV0</vt:lpstr>
      <vt:lpstr>Terugblik</vt:lpstr>
      <vt:lpstr>Schaapsloop energieneutraal Resultaten eerste verkenning</vt:lpstr>
      <vt:lpstr>Huidige situatie:  verbruik</vt:lpstr>
      <vt:lpstr>Huidige situatie:  besparende maatregelen</vt:lpstr>
      <vt:lpstr>Tools: doelstellingen</vt:lpstr>
      <vt:lpstr>Tools: resultaten</vt:lpstr>
      <vt:lpstr>Huidige situatie: activiteitenbesluit</vt:lpstr>
      <vt:lpstr>Tot slot..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jhvgbjvjvghvgvj</dc:title>
  <dc:creator>Thomas Op den Kamp</dc:creator>
  <cp:lastModifiedBy>Neven-van Hooren, SMTM (Saskia)</cp:lastModifiedBy>
  <cp:revision>258</cp:revision>
  <dcterms:created xsi:type="dcterms:W3CDTF">2018-12-06T15:13:10Z</dcterms:created>
  <dcterms:modified xsi:type="dcterms:W3CDTF">2019-02-28T13:52:45Z</dcterms:modified>
</cp:coreProperties>
</file>